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09" r:id="rId2"/>
    <p:sldId id="314" r:id="rId3"/>
    <p:sldId id="378" r:id="rId4"/>
    <p:sldId id="372" r:id="rId5"/>
    <p:sldId id="401" r:id="rId6"/>
    <p:sldId id="411" r:id="rId7"/>
    <p:sldId id="389" r:id="rId8"/>
    <p:sldId id="390" r:id="rId9"/>
    <p:sldId id="316" r:id="rId10"/>
    <p:sldId id="380" r:id="rId11"/>
    <p:sldId id="381" r:id="rId12"/>
    <p:sldId id="382" r:id="rId13"/>
    <p:sldId id="363" r:id="rId14"/>
    <p:sldId id="385" r:id="rId15"/>
    <p:sldId id="400" r:id="rId16"/>
    <p:sldId id="386" r:id="rId17"/>
    <p:sldId id="384" r:id="rId18"/>
    <p:sldId id="387" r:id="rId19"/>
    <p:sldId id="388" r:id="rId20"/>
    <p:sldId id="383" r:id="rId21"/>
    <p:sldId id="393" r:id="rId22"/>
    <p:sldId id="395" r:id="rId23"/>
    <p:sldId id="396" r:id="rId24"/>
    <p:sldId id="397" r:id="rId25"/>
    <p:sldId id="398" r:id="rId26"/>
    <p:sldId id="365" r:id="rId27"/>
    <p:sldId id="392" r:id="rId28"/>
    <p:sldId id="410" r:id="rId29"/>
    <p:sldId id="402" r:id="rId30"/>
    <p:sldId id="412" r:id="rId31"/>
    <p:sldId id="415" r:id="rId32"/>
    <p:sldId id="414" r:id="rId33"/>
    <p:sldId id="416" r:id="rId34"/>
    <p:sldId id="413" r:id="rId35"/>
    <p:sldId id="417" r:id="rId36"/>
    <p:sldId id="377" r:id="rId37"/>
    <p:sldId id="371" r:id="rId38"/>
    <p:sldId id="344" r:id="rId39"/>
    <p:sldId id="260" r:id="rId4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55"/>
  </p:normalViewPr>
  <p:slideViewPr>
    <p:cSldViewPr>
      <p:cViewPr varScale="1">
        <p:scale>
          <a:sx n="105" d="100"/>
          <a:sy n="105" d="100"/>
        </p:scale>
        <p:origin x="199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21/06/2023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21/06/2023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716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66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80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50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69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96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606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55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30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8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1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134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311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0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70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80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030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043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90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703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72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6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472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63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11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37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13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03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920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58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8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7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8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486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24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4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ultralytics/yolov5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get-started/locally/" TargetMode="External"/><Relationship Id="rId13" Type="http://schemas.openxmlformats.org/officeDocument/2006/relationships/hyperlink" Target="https://gist.github.com/AruniRC/7b3dadd004da04c80198557db5da4bda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aperswithcode.com/task/real-time-object-detection" TargetMode="External"/><Relationship Id="rId12" Type="http://schemas.openxmlformats.org/officeDocument/2006/relationships/hyperlink" Target="https://pytorch.org/hub/ultralytics_yolov5/" TargetMode="Externa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jreddie.com/darknet/yolo/" TargetMode="External"/><Relationship Id="rId11" Type="http://schemas.openxmlformats.org/officeDocument/2006/relationships/hyperlink" Target="https://github.com/ultralytics/yolov5" TargetMode="External"/><Relationship Id="rId5" Type="http://schemas.openxmlformats.org/officeDocument/2006/relationships/hyperlink" Target="https://www.youtube.com/watch?v=tFNJGim3FXw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www.ibm.com/docs/en/watson-studio-local/1.2.3?topic=notebooks-markdown-jupyter-cheatsheet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jupyter.org/" TargetMode="External"/><Relationship Id="rId14" Type="http://schemas.openxmlformats.org/officeDocument/2006/relationships/hyperlink" Target="https://github.com/heartexlabs/labelImg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youtube.com/watch?v=tFNJGim3FXw&amp;t=3205s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2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7306" y="3087137"/>
            <a:ext cx="5486400" cy="552329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58756" y="3886488"/>
            <a:ext cx="5143500" cy="896289"/>
          </a:xfrm>
        </p:spPr>
        <p:txBody>
          <a:bodyPr>
            <a:normAutofit fontScale="62500" lnSpcReduction="20000"/>
          </a:bodyPr>
          <a:lstStyle/>
          <a:p>
            <a:r>
              <a:rPr lang="pt-PT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INTELIGÊNCIA ARTIFICIAL</a:t>
            </a:r>
          </a:p>
          <a:p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Trabalho Prático 3 – Reconhecimento em tempo real – YOLO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Inteligência  Artificial|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580906" cy="632616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Jorge Ribeiro e Luis Teófilo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jribeiro@estg.ipvc.pt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luisteofilo@estg.ipvc.pt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91EC4ED-17BC-435A-9221-66A1A252A082}"/>
              </a:ext>
            </a:extLst>
          </p:cNvPr>
          <p:cNvSpPr txBox="1">
            <a:spLocks/>
          </p:cNvSpPr>
          <p:nvPr/>
        </p:nvSpPr>
        <p:spPr>
          <a:xfrm>
            <a:off x="1157354" y="5688829"/>
            <a:ext cx="3826328" cy="486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24585 – Alexandre Santos – alsantos@ipvc.pt</a:t>
            </a:r>
          </a:p>
          <a:p>
            <a:pPr algn="l"/>
            <a:r>
              <a:rPr lang="pt-PT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24589 – Domingos Silva – silvadomingos@ipvc.pt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33" y="2663386"/>
            <a:ext cx="4486275" cy="138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No segundo ponto, passámos ao carregamento do modelo de teste.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Aqui definimos o modelo da </a:t>
            </a:r>
            <a:r>
              <a:rPr lang="pt-PT" altLang="pt-PT" sz="1400" b="1" dirty="0" err="1">
                <a:cs typeface="Arial" panose="020B0604020202020204" pitchFamily="34" charset="0"/>
              </a:rPr>
              <a:t>Ultralytics</a:t>
            </a:r>
            <a:r>
              <a:rPr lang="pt-PT" altLang="pt-PT" sz="1400" dirty="0">
                <a:cs typeface="Arial" panose="020B0604020202020204" pitchFamily="34" charset="0"/>
              </a:rPr>
              <a:t> pré treinado com o </a:t>
            </a:r>
            <a:r>
              <a:rPr lang="pt-PT" altLang="pt-PT" sz="1400" b="1" dirty="0">
                <a:cs typeface="Arial" panose="020B0604020202020204" pitchFamily="34" charset="0"/>
              </a:rPr>
              <a:t>yolov5</a:t>
            </a:r>
            <a:r>
              <a:rPr lang="pt-PT" altLang="pt-PT" sz="1400" dirty="0">
                <a:cs typeface="Arial" panose="020B0604020202020204" pitchFamily="34" charset="0"/>
              </a:rPr>
              <a:t>.</a:t>
            </a: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C1EB3D6A-6034-7DE2-A0A2-6E86D1271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40714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Carregar o modelo de teste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3070B4-BDF2-0F88-18D0-9EBF22473C5D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E6583D-9B60-1CD9-9EE1-558BA6E55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473"/>
          <a:stretch/>
        </p:blipFill>
        <p:spPr>
          <a:xfrm>
            <a:off x="4811070" y="1387219"/>
            <a:ext cx="4094805" cy="47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13" y="2744495"/>
            <a:ext cx="4073956" cy="202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Se carregarmos uma imagem que contenha elementos incluídos no modelo pré treinado, podemos ver que ele é capaz de detetar objetos, neste caso detetou aviões, uma carrinha e uma pessoa.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C1EB3D6A-6034-7DE2-A0A2-6E86D1271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40714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Detetar imagens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3070B4-BDF2-0F88-18D0-9EBF22473C5D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F67F65-3FE7-379C-23C3-61778ED68D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609"/>
          <a:stretch/>
        </p:blipFill>
        <p:spPr>
          <a:xfrm>
            <a:off x="4312081" y="1270498"/>
            <a:ext cx="4728732" cy="50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2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4084656"/>
            <a:ext cx="7313611" cy="207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Na fase de deteção de imagem, utilizámos a biblioteca da </a:t>
            </a:r>
            <a:r>
              <a:rPr lang="pt-PT" altLang="pt-PT" sz="1400" b="1" dirty="0" err="1">
                <a:cs typeface="Arial" panose="020B0604020202020204" pitchFamily="34" charset="0"/>
              </a:rPr>
              <a:t>OpenCV</a:t>
            </a:r>
            <a:r>
              <a:rPr lang="pt-PT" altLang="pt-PT" sz="1400" dirty="0">
                <a:cs typeface="Arial" panose="020B0604020202020204" pitchFamily="34" charset="0"/>
              </a:rPr>
              <a:t> que nos permite ter acesso á webcam da nossa máquina.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Desta forma o modelo poderá realizar classificações em tempo real de objetos e pessoas dentro da </a:t>
            </a:r>
            <a:r>
              <a:rPr lang="pt-PT" altLang="pt-PT" sz="1400" dirty="0" err="1">
                <a:cs typeface="Arial" panose="020B0604020202020204" pitchFamily="34" charset="0"/>
              </a:rPr>
              <a:t>frame</a:t>
            </a:r>
            <a:r>
              <a:rPr lang="pt-PT" altLang="pt-PT" sz="1400" dirty="0">
                <a:cs typeface="Arial" panose="020B0604020202020204" pitchFamily="34" charset="0"/>
              </a:rPr>
              <a:t> da webcam. 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Se pretendêssemos utilizar um vídeo guardado no computador, poderíamos utilizar a linha comentada no código que dá uso também da </a:t>
            </a:r>
            <a:r>
              <a:rPr lang="pt-PT" altLang="pt-PT" sz="1400" b="1" dirty="0" err="1">
                <a:cs typeface="Arial" panose="020B0604020202020204" pitchFamily="34" charset="0"/>
              </a:rPr>
              <a:t>opencv</a:t>
            </a:r>
            <a:r>
              <a:rPr lang="pt-PT" altLang="pt-PT" sz="1400" dirty="0">
                <a:cs typeface="Arial" panose="020B0604020202020204" pitchFamily="34" charset="0"/>
              </a:rPr>
              <a:t>.</a:t>
            </a: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C1EB3D6A-6034-7DE2-A0A2-6E86D1271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40714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Detetar imagem em tempo real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3070B4-BDF2-0F88-18D0-9EBF22473C5D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E1CB5F-5BD2-A099-450F-93AE53798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4" y="1165997"/>
            <a:ext cx="8113812" cy="2838919"/>
          </a:xfrm>
          <a:prstGeom prst="rect">
            <a:avLst/>
          </a:prstGeom>
        </p:spPr>
      </p:pic>
      <p:pic>
        <p:nvPicPr>
          <p:cNvPr id="1026" name="Picture 2" descr="opencv.org/wp-content/uploads/2020/07/OpenCV_lo...">
            <a:extLst>
              <a:ext uri="{FF2B5EF4-FFF2-40B4-BE49-F238E27FC236}">
                <a16:creationId xmlns:a16="http://schemas.microsoft.com/office/drawing/2014/main" id="{1823CA75-F16D-3CE7-2C98-EAFA3C10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80" y="4180795"/>
            <a:ext cx="811715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B2AEDD9D-4BF1-BB8A-5816-6D14A5D78658}"/>
              </a:ext>
            </a:extLst>
          </p:cNvPr>
          <p:cNvCxnSpPr>
            <a:cxnSpLocks/>
          </p:cNvCxnSpPr>
          <p:nvPr/>
        </p:nvCxnSpPr>
        <p:spPr>
          <a:xfrm flipV="1">
            <a:off x="449805" y="2438400"/>
            <a:ext cx="693195" cy="3200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86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Treinar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04" y="4022460"/>
            <a:ext cx="8251896" cy="132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Para treinar o nosso modelo, temos configurar os seguintes elementos: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o caminho onde serão guardadas as imagens;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as </a:t>
            </a:r>
            <a:r>
              <a:rPr lang="pt-PT" altLang="pt-PT" sz="1200" dirty="0" err="1">
                <a:cs typeface="Arial" panose="020B0604020202020204" pitchFamily="34" charset="0"/>
              </a:rPr>
              <a:t>labels</a:t>
            </a:r>
            <a:r>
              <a:rPr lang="pt-PT" altLang="pt-PT" sz="1200" dirty="0">
                <a:cs typeface="Arial" panose="020B0604020202020204" pitchFamily="34" charset="0"/>
              </a:rPr>
              <a:t> que serão usadas nas classificações;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O número de imagens a serem tiradas por cada tipo de </a:t>
            </a:r>
            <a:r>
              <a:rPr lang="pt-PT" altLang="pt-PT" sz="1200" dirty="0" err="1">
                <a:cs typeface="Arial" panose="020B0604020202020204" pitchFamily="34" charset="0"/>
              </a:rPr>
              <a:t>label</a:t>
            </a:r>
            <a:r>
              <a:rPr lang="pt-PT" altLang="pt-PT" sz="1200" dirty="0">
                <a:cs typeface="Arial" panose="020B0604020202020204" pitchFamily="34" charset="0"/>
              </a:rPr>
              <a:t> (neste caso o total será 40).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A82A74-1435-C7E4-B39D-88272C408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631" y="1765372"/>
            <a:ext cx="6934200" cy="19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14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Treinar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29" y="3959458"/>
            <a:ext cx="8939587" cy="207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Para a captura de imagens, começámos por chamar a função </a:t>
            </a:r>
            <a:r>
              <a:rPr lang="pt-PT" altLang="pt-PT" sz="1400" b="1" dirty="0">
                <a:cs typeface="Arial" panose="020B0604020202020204" pitchFamily="34" charset="0"/>
              </a:rPr>
              <a:t>cv2</a:t>
            </a:r>
            <a:r>
              <a:rPr lang="pt-PT" altLang="pt-PT" sz="1400" dirty="0">
                <a:cs typeface="Arial" panose="020B0604020202020204" pitchFamily="34" charset="0"/>
              </a:rPr>
              <a:t> da </a:t>
            </a:r>
            <a:r>
              <a:rPr lang="pt-PT" altLang="pt-PT" sz="1400" b="1" dirty="0" err="1">
                <a:cs typeface="Arial" panose="020B0604020202020204" pitchFamily="34" charset="0"/>
              </a:rPr>
              <a:t>opencv</a:t>
            </a:r>
            <a:r>
              <a:rPr lang="pt-PT" altLang="pt-PT" sz="1400" dirty="0">
                <a:cs typeface="Arial" panose="020B0604020202020204" pitchFamily="34" charset="0"/>
              </a:rPr>
              <a:t> com o valor </a:t>
            </a:r>
            <a:r>
              <a:rPr lang="pt-PT" altLang="pt-PT" sz="1400" b="1" dirty="0">
                <a:cs typeface="Arial" panose="020B0604020202020204" pitchFamily="34" charset="0"/>
              </a:rPr>
              <a:t>0</a:t>
            </a:r>
            <a:r>
              <a:rPr lang="pt-PT" altLang="pt-PT" sz="1400" dirty="0">
                <a:cs typeface="Arial" panose="020B0604020202020204" pitchFamily="34" charset="0"/>
              </a:rPr>
              <a:t> de forma a utilizar a webcam do computador.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De seguida, utilizámos dois </a:t>
            </a:r>
            <a:r>
              <a:rPr lang="pt-PT" altLang="pt-PT" sz="1400" dirty="0" err="1">
                <a:cs typeface="Arial" panose="020B0604020202020204" pitchFamily="34" charset="0"/>
              </a:rPr>
              <a:t>loops</a:t>
            </a:r>
            <a:r>
              <a:rPr lang="pt-PT" altLang="pt-PT" sz="1400" dirty="0">
                <a:cs typeface="Arial" panose="020B0604020202020204" pitchFamily="34" charset="0"/>
              </a:rPr>
              <a:t> sobre a lista de </a:t>
            </a:r>
            <a:r>
              <a:rPr lang="pt-PT" altLang="pt-PT" sz="1400" dirty="0" err="1">
                <a:cs typeface="Arial" panose="020B0604020202020204" pitchFamily="34" charset="0"/>
              </a:rPr>
              <a:t>labels</a:t>
            </a:r>
            <a:r>
              <a:rPr lang="pt-PT" altLang="pt-PT" sz="1400" dirty="0">
                <a:cs typeface="Arial" panose="020B0604020202020204" pitchFamily="34" charset="0"/>
              </a:rPr>
              <a:t>, sendo o primeiro para correr cada tipo de </a:t>
            </a:r>
            <a:r>
              <a:rPr lang="pt-PT" altLang="pt-PT" sz="1400" dirty="0" err="1">
                <a:cs typeface="Arial" panose="020B0604020202020204" pitchFamily="34" charset="0"/>
              </a:rPr>
              <a:t>label</a:t>
            </a:r>
            <a:r>
              <a:rPr lang="pt-PT" altLang="pt-PT" sz="1400" dirty="0">
                <a:cs typeface="Arial" panose="020B0604020202020204" pitchFamily="34" charset="0"/>
              </a:rPr>
              <a:t> e o segundo para realizar o número de capturas que indicámos para cada </a:t>
            </a:r>
            <a:r>
              <a:rPr lang="pt-PT" altLang="pt-PT" sz="1400" dirty="0" err="1">
                <a:cs typeface="Arial" panose="020B0604020202020204" pitchFamily="34" charset="0"/>
              </a:rPr>
              <a:t>label</a:t>
            </a:r>
            <a:r>
              <a:rPr lang="pt-PT" altLang="pt-PT" sz="1400" dirty="0"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O segundo ciclo, vai ainda atribuir um nome único a cada imagem com a função </a:t>
            </a:r>
            <a:r>
              <a:rPr lang="pt-PT" altLang="pt-PT" sz="1400" b="1" dirty="0">
                <a:cs typeface="Arial" panose="020B0604020202020204" pitchFamily="34" charset="0"/>
              </a:rPr>
              <a:t>uuid1</a:t>
            </a:r>
            <a:r>
              <a:rPr lang="pt-PT" altLang="pt-PT" sz="1400" dirty="0">
                <a:cs typeface="Arial" panose="020B0604020202020204" pitchFamily="34" charset="0"/>
              </a:rPr>
              <a:t> da biblioteca </a:t>
            </a:r>
            <a:r>
              <a:rPr lang="pt-PT" altLang="pt-PT" sz="1400" b="1" dirty="0" err="1">
                <a:cs typeface="Arial" panose="020B0604020202020204" pitchFamily="34" charset="0"/>
              </a:rPr>
              <a:t>uuid</a:t>
            </a:r>
            <a:r>
              <a:rPr lang="pt-PT" altLang="pt-PT" sz="1400" dirty="0">
                <a:cs typeface="Arial" panose="020B0604020202020204" pitchFamily="34" charset="0"/>
              </a:rPr>
              <a:t> (id único).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96C441-8419-9F7D-8A15-E1705BE01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454" y="1251583"/>
            <a:ext cx="6097092" cy="265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9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Treinar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" y="4581527"/>
            <a:ext cx="9086842" cy="17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Tendo as 40 capturas, passámos ao passo seguinte que é indicar as classes, ou seja, definir o que cada </a:t>
            </a:r>
            <a:r>
              <a:rPr lang="pt-PT" altLang="pt-PT" sz="1400" dirty="0" err="1">
                <a:cs typeface="Arial" panose="020B0604020202020204" pitchFamily="34" charset="0"/>
              </a:rPr>
              <a:t>label</a:t>
            </a:r>
            <a:r>
              <a:rPr lang="pt-PT" altLang="pt-PT" sz="1400" dirty="0">
                <a:cs typeface="Arial" panose="020B0604020202020204" pitchFamily="34" charset="0"/>
              </a:rPr>
              <a:t>/classe é, para isto utilizámos o </a:t>
            </a:r>
            <a:r>
              <a:rPr lang="pt-PT" altLang="pt-PT" sz="1400" b="1" dirty="0" err="1">
                <a:cs typeface="Arial" panose="020B0604020202020204" pitchFamily="34" charset="0"/>
              </a:rPr>
              <a:t>LabelImage</a:t>
            </a:r>
            <a:r>
              <a:rPr lang="pt-PT" altLang="pt-PT" sz="1400" dirty="0">
                <a:cs typeface="Arial" panose="020B0604020202020204" pitchFamily="34" charset="0"/>
              </a:rPr>
              <a:t> que foi falado anteriormente.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Neste caso, como queremos que o modelo reconheça quando uma pessoa está a adormecer ou acordada, selecionámos apenas a cara da pessoa, se tiver os olhos abertos e uma postura correta significa que está acordada, caso esteja de olhos fechados e com a cabeça mais inclinada será a adormecer.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714A59-3FDA-1970-A055-E01C38D15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06" y="1145006"/>
            <a:ext cx="5092700" cy="27383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5ADD827-8002-7B0A-65EA-020A10D8F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0650" y="1840684"/>
            <a:ext cx="4953000" cy="265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7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Treinar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25" y="3357172"/>
            <a:ext cx="8839200" cy="300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Na imagem, podemos ver os dois comandos responsáveis por executar o treino do modelo, usamos </a:t>
            </a:r>
            <a:r>
              <a:rPr lang="pt-PT" altLang="pt-PT" sz="1400" b="1" dirty="0">
                <a:cs typeface="Arial" panose="020B0604020202020204" pitchFamily="34" charset="0"/>
              </a:rPr>
              <a:t>!cd</a:t>
            </a:r>
            <a:r>
              <a:rPr lang="pt-PT" altLang="pt-PT" sz="1400" dirty="0">
                <a:cs typeface="Arial" panose="020B0604020202020204" pitchFamily="34" charset="0"/>
              </a:rPr>
              <a:t> para entrar no diretório do repositório </a:t>
            </a:r>
            <a:r>
              <a:rPr lang="pt-PT" altLang="pt-PT" sz="1400" b="1" dirty="0">
                <a:cs typeface="Arial" panose="020B0604020202020204" pitchFamily="34" charset="0"/>
              </a:rPr>
              <a:t>yolov5</a:t>
            </a:r>
            <a:r>
              <a:rPr lang="pt-PT" altLang="pt-PT" sz="1400" dirty="0">
                <a:cs typeface="Arial" panose="020B0604020202020204" pitchFamily="34" charset="0"/>
              </a:rPr>
              <a:t>, e executamos o script </a:t>
            </a:r>
            <a:r>
              <a:rPr lang="pt-PT" altLang="pt-PT" sz="1400" b="1" dirty="0">
                <a:cs typeface="Arial" panose="020B0604020202020204" pitchFamily="34" charset="0"/>
              </a:rPr>
              <a:t>train.py</a:t>
            </a:r>
            <a:r>
              <a:rPr lang="pt-PT" altLang="pt-PT" sz="1400" dirty="0"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Para o script são necessários os seguintes parâmetros: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000" b="1" dirty="0" err="1">
                <a:cs typeface="Arial" panose="020B0604020202020204" pitchFamily="34" charset="0"/>
              </a:rPr>
              <a:t>Img</a:t>
            </a:r>
            <a:r>
              <a:rPr lang="pt-PT" altLang="pt-PT" sz="1000" b="1" dirty="0">
                <a:cs typeface="Arial" panose="020B0604020202020204" pitchFamily="34" charset="0"/>
              </a:rPr>
              <a:t> 320</a:t>
            </a:r>
            <a:r>
              <a:rPr lang="pt-PT" altLang="pt-PT" sz="1000" dirty="0">
                <a:cs typeface="Arial" panose="020B0604020202020204" pitchFamily="34" charset="0"/>
              </a:rPr>
              <a:t>: define o tamanho da imagem de entrada durante o treino do modelo em 320x320 pixéis;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000" b="1" dirty="0" err="1">
                <a:cs typeface="Arial" panose="020B0604020202020204" pitchFamily="34" charset="0"/>
              </a:rPr>
              <a:t>Batch</a:t>
            </a:r>
            <a:r>
              <a:rPr lang="pt-PT" altLang="pt-PT" sz="1000" b="1" dirty="0">
                <a:cs typeface="Arial" panose="020B0604020202020204" pitchFamily="34" charset="0"/>
              </a:rPr>
              <a:t> 16: </a:t>
            </a:r>
            <a:r>
              <a:rPr lang="pt-PT" altLang="pt-PT" sz="1000" dirty="0">
                <a:cs typeface="Arial" panose="020B0604020202020204" pitchFamily="34" charset="0"/>
              </a:rPr>
              <a:t>define que, serão usadas 166 imagens em cada etapa do treino;</a:t>
            </a:r>
            <a:endParaRPr lang="pt-PT" altLang="pt-PT" sz="1000" b="1" dirty="0">
              <a:cs typeface="Arial" panose="020B0604020202020204" pitchFamily="34" charset="0"/>
            </a:endParaRP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000" b="1" dirty="0" err="1">
                <a:cs typeface="Arial" panose="020B0604020202020204" pitchFamily="34" charset="0"/>
              </a:rPr>
              <a:t>Epochs</a:t>
            </a:r>
            <a:r>
              <a:rPr lang="pt-PT" altLang="pt-PT" sz="1000" b="1" dirty="0">
                <a:cs typeface="Arial" panose="020B0604020202020204" pitchFamily="34" charset="0"/>
              </a:rPr>
              <a:t> 500: </a:t>
            </a:r>
            <a:r>
              <a:rPr lang="pt-PT" altLang="pt-PT" sz="1000" dirty="0">
                <a:cs typeface="Arial" panose="020B0604020202020204" pitchFamily="34" charset="0"/>
              </a:rPr>
              <a:t>define a quantidade de vezes que o modelo será treinado;</a:t>
            </a:r>
            <a:endParaRPr lang="pt-PT" altLang="pt-PT" sz="1000" b="1" dirty="0">
              <a:cs typeface="Arial" panose="020B0604020202020204" pitchFamily="34" charset="0"/>
            </a:endParaRP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000" b="1" dirty="0">
                <a:cs typeface="Arial" panose="020B0604020202020204" pitchFamily="34" charset="0"/>
              </a:rPr>
              <a:t>Data </a:t>
            </a:r>
            <a:r>
              <a:rPr lang="pt-PT" altLang="pt-PT" sz="1000" b="1" dirty="0" err="1">
                <a:cs typeface="Arial" panose="020B0604020202020204" pitchFamily="34" charset="0"/>
              </a:rPr>
              <a:t>dataset.yml</a:t>
            </a:r>
            <a:r>
              <a:rPr lang="pt-PT" altLang="pt-PT" sz="1000" b="1" dirty="0">
                <a:cs typeface="Arial" panose="020B0604020202020204" pitchFamily="34" charset="0"/>
              </a:rPr>
              <a:t>: </a:t>
            </a:r>
            <a:r>
              <a:rPr lang="pt-PT" altLang="pt-PT" sz="1000" dirty="0">
                <a:cs typeface="Arial" panose="020B0604020202020204" pitchFamily="34" charset="0"/>
              </a:rPr>
              <a:t>define o caminho para o </a:t>
            </a:r>
            <a:r>
              <a:rPr lang="pt-PT" altLang="pt-PT" sz="1000" dirty="0" err="1">
                <a:cs typeface="Arial" panose="020B0604020202020204" pitchFamily="34" charset="0"/>
              </a:rPr>
              <a:t>dataset</a:t>
            </a:r>
            <a:r>
              <a:rPr lang="pt-PT" altLang="pt-PT" sz="1000" dirty="0">
                <a:cs typeface="Arial" panose="020B0604020202020204" pitchFamily="34" charset="0"/>
              </a:rPr>
              <a:t>;</a:t>
            </a:r>
            <a:endParaRPr lang="pt-PT" altLang="pt-PT" sz="1000" b="1" dirty="0">
              <a:cs typeface="Arial" panose="020B0604020202020204" pitchFamily="34" charset="0"/>
            </a:endParaRP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000" b="1" dirty="0" err="1">
                <a:cs typeface="Arial" panose="020B0604020202020204" pitchFamily="34" charset="0"/>
              </a:rPr>
              <a:t>Weigths</a:t>
            </a:r>
            <a:r>
              <a:rPr lang="pt-PT" altLang="pt-PT" sz="1000" b="1" dirty="0">
                <a:cs typeface="Arial" panose="020B0604020202020204" pitchFamily="34" charset="0"/>
              </a:rPr>
              <a:t> yolov5s.pt: </a:t>
            </a:r>
            <a:r>
              <a:rPr lang="pt-PT" altLang="pt-PT" sz="1000" dirty="0">
                <a:cs typeface="Arial" panose="020B0604020202020204" pitchFamily="34" charset="0"/>
              </a:rPr>
              <a:t>define o caminho para o ficheiro com pesos do pré treino de forma a ter um ponto de partida;</a:t>
            </a:r>
            <a:endParaRPr lang="pt-PT" altLang="pt-PT" sz="1000" b="1" dirty="0">
              <a:cs typeface="Arial" panose="020B0604020202020204" pitchFamily="34" charset="0"/>
            </a:endParaRP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000" b="1" dirty="0" err="1">
                <a:cs typeface="Arial" panose="020B0604020202020204" pitchFamily="34" charset="0"/>
              </a:rPr>
              <a:t>Workers</a:t>
            </a:r>
            <a:r>
              <a:rPr lang="pt-PT" altLang="pt-PT" sz="1000" b="1" dirty="0">
                <a:cs typeface="Arial" panose="020B0604020202020204" pitchFamily="34" charset="0"/>
              </a:rPr>
              <a:t> 2: </a:t>
            </a:r>
            <a:r>
              <a:rPr lang="pt-PT" altLang="pt-PT" sz="1000" dirty="0">
                <a:cs typeface="Arial" panose="020B0604020202020204" pitchFamily="34" charset="0"/>
              </a:rPr>
              <a:t>define o número de processos que pode ter em simultâneo, quanto maior o valor mais rápido será a velocidade do processo.</a:t>
            </a:r>
            <a:endParaRPr lang="pt-PT" altLang="pt-PT" sz="1000" b="1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endParaRPr lang="pt-PT" altLang="pt-PT" sz="1400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65FA01-704F-E75C-9F2C-F59F7A579D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1980"/>
          <a:stretch/>
        </p:blipFill>
        <p:spPr>
          <a:xfrm>
            <a:off x="1331175" y="1134591"/>
            <a:ext cx="6554292" cy="20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Carregar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9" y="4492722"/>
            <a:ext cx="8939587" cy="127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Na secção de carregamento do modelo é onde vamos realmente testar o modelo criado, começando por um única imagem.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Começámos por, definir qual o modelo e qual das experiências utilizámos, neste caso estamos a usar a 12 (</a:t>
            </a:r>
            <a:r>
              <a:rPr lang="pt-PT" altLang="pt-PT" sz="1200" b="1" dirty="0">
                <a:cs typeface="Arial" panose="020B0604020202020204" pitchFamily="34" charset="0"/>
              </a:rPr>
              <a:t>exp12</a:t>
            </a:r>
            <a:r>
              <a:rPr lang="pt-PT" altLang="pt-PT" sz="1200" dirty="0">
                <a:cs typeface="Arial" panose="020B0604020202020204" pitchFamily="34" charset="0"/>
              </a:rPr>
              <a:t>).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A seguir indicámos a imagem a ser classificada e fazemos print do resultado.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Com as 3 últimas linhas é representada a imagem </a:t>
            </a:r>
            <a:r>
              <a:rPr lang="pt-PT" altLang="pt-PT" sz="1200" dirty="0" err="1">
                <a:cs typeface="Arial" panose="020B0604020202020204" pitchFamily="34" charset="0"/>
              </a:rPr>
              <a:t>renderizada</a:t>
            </a:r>
            <a:r>
              <a:rPr lang="pt-PT" altLang="pt-PT" sz="1200" dirty="0">
                <a:cs typeface="Arial" panose="020B0604020202020204" pitchFamily="34" charset="0"/>
              </a:rPr>
              <a:t> e classificada.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25ECE3-7808-532D-DED9-9143E21729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118"/>
          <a:stretch/>
        </p:blipFill>
        <p:spPr>
          <a:xfrm>
            <a:off x="1562100" y="1160894"/>
            <a:ext cx="6019800" cy="29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9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0185" y="5310963"/>
            <a:ext cx="4643630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pt-PT" altLang="pt-PT" sz="1400" dirty="0">
                <a:cs typeface="Arial" panose="020B0604020202020204" pitchFamily="34" charset="0"/>
              </a:rPr>
              <a:t>Na imagem podemos ver os resultados do slide anterior.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7A8D5B-EF29-DEB9-E6FA-598EA2684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981" y="1234645"/>
            <a:ext cx="6132680" cy="3988123"/>
          </a:xfrm>
          <a:prstGeom prst="rect">
            <a:avLst/>
          </a:prstGeom>
        </p:spPr>
      </p:pic>
      <p:sp>
        <p:nvSpPr>
          <p:cNvPr id="9" name="Text Box 13">
            <a:extLst>
              <a:ext uri="{FF2B5EF4-FFF2-40B4-BE49-F238E27FC236}">
                <a16:creationId xmlns:a16="http://schemas.microsoft.com/office/drawing/2014/main" id="{43BCFD23-84C1-CDD4-66D7-44C242DB5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Testar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8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26" y="1463544"/>
            <a:ext cx="8939588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Neste slide é possível visualizar uma demonstração em formato de vídeo do modelo a classificar em tempo real.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8" name="demonstração">
            <a:hlinkClick r:id="" action="ppaction://media"/>
            <a:extLst>
              <a:ext uri="{FF2B5EF4-FFF2-40B4-BE49-F238E27FC236}">
                <a16:creationId xmlns:a16="http://schemas.microsoft.com/office/drawing/2014/main" id="{2B34DE89-7F07-FA0F-275E-2E0B8116E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2266" y="2266909"/>
            <a:ext cx="6739467" cy="3790950"/>
          </a:xfrm>
          <a:prstGeom prst="rect">
            <a:avLst/>
          </a:prstGeom>
        </p:spPr>
      </p:pic>
      <p:sp>
        <p:nvSpPr>
          <p:cNvPr id="9" name="Text Box 13">
            <a:extLst>
              <a:ext uri="{FF2B5EF4-FFF2-40B4-BE49-F238E27FC236}">
                <a16:creationId xmlns:a16="http://schemas.microsoft.com/office/drawing/2014/main" id="{882EB6F1-C1D8-DEE1-D986-93D857125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Testar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46315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73" y="1278530"/>
            <a:ext cx="8509454" cy="34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Com este trabalho, foi-nos proposto pelos docentes da unidade curricular, que explorássemos um tópico á escolha dentro do campo de Classificação, Reconhecimento, Aglomeração/</a:t>
            </a:r>
            <a:r>
              <a:rPr lang="pt-PT" altLang="pt-PT" sz="1600" dirty="0" err="1">
                <a:cs typeface="Arial" panose="020B0604020202020204" pitchFamily="34" charset="0"/>
              </a:rPr>
              <a:t>Clustering</a:t>
            </a:r>
            <a:r>
              <a:rPr lang="pt-PT" altLang="pt-PT" sz="1600" dirty="0">
                <a:cs typeface="Arial" panose="020B0604020202020204" pitchFamily="34" charset="0"/>
              </a:rPr>
              <a:t> com imagens.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Após várias pesquisas, optamos por explorar o </a:t>
            </a:r>
            <a:r>
              <a:rPr lang="pt-PT" altLang="pt-PT" sz="1600" b="1" dirty="0">
                <a:cs typeface="Arial" panose="020B0604020202020204" pitchFamily="34" charset="0"/>
              </a:rPr>
              <a:t>YOLO</a:t>
            </a:r>
            <a:r>
              <a:rPr lang="pt-PT" altLang="pt-PT" sz="1600" dirty="0">
                <a:cs typeface="Arial" panose="020B0604020202020204" pitchFamily="34" charset="0"/>
              </a:rPr>
              <a:t> em deteção de imagens em tempo real.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Para o desenvolvimento do trabalho utilizámos o </a:t>
            </a:r>
            <a:r>
              <a:rPr lang="pt-PT" altLang="pt-PT" sz="1600" b="1" dirty="0" err="1">
                <a:cs typeface="Arial" panose="020B0604020202020204" pitchFamily="34" charset="0"/>
              </a:rPr>
              <a:t>Jupyer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Notebook</a:t>
            </a:r>
            <a:r>
              <a:rPr lang="pt-PT" altLang="pt-PT" sz="1600" dirty="0">
                <a:cs typeface="Arial" panose="020B0604020202020204" pitchFamily="34" charset="0"/>
              </a:rPr>
              <a:t> que é um plataforma de computação baseada em web, e o </a:t>
            </a:r>
            <a:r>
              <a:rPr lang="pt-PT" altLang="pt-PT" sz="1600" b="1" dirty="0" err="1">
                <a:cs typeface="Arial" panose="020B0604020202020204" pitchFamily="34" charset="0"/>
              </a:rPr>
              <a:t>pytorch</a:t>
            </a:r>
            <a:r>
              <a:rPr lang="pt-PT" altLang="pt-PT" sz="1600" dirty="0">
                <a:cs typeface="Arial" panose="020B0604020202020204" pitchFamily="34" charset="0"/>
              </a:rPr>
              <a:t> que é uma </a:t>
            </a:r>
            <a:r>
              <a:rPr lang="pt-PT" altLang="pt-PT" sz="1600" dirty="0" err="1">
                <a:cs typeface="Arial" panose="020B0604020202020204" pitchFamily="34" charset="0"/>
              </a:rPr>
              <a:t>framework</a:t>
            </a:r>
            <a:r>
              <a:rPr lang="pt-PT" altLang="pt-PT" sz="1600" dirty="0">
                <a:cs typeface="Arial" panose="020B0604020202020204" pitchFamily="34" charset="0"/>
              </a:rPr>
              <a:t> utilizada para criar modelos de </a:t>
            </a:r>
            <a:r>
              <a:rPr lang="pt-PT" altLang="pt-PT" sz="1600" dirty="0" err="1">
                <a:cs typeface="Arial" panose="020B0604020202020204" pitchFamily="34" charset="0"/>
              </a:rPr>
              <a:t>deep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dirty="0" err="1">
                <a:cs typeface="Arial" panose="020B0604020202020204" pitchFamily="34" charset="0"/>
              </a:rPr>
              <a:t>learning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2" name="Picture 4" descr="Jupyter, logo Icon in Vector Logo">
            <a:extLst>
              <a:ext uri="{FF2B5EF4-FFF2-40B4-BE49-F238E27FC236}">
                <a16:creationId xmlns:a16="http://schemas.microsoft.com/office/drawing/2014/main" id="{B037209F-41D3-0DB8-BC83-9B94A3B8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47" y="4858453"/>
            <a:ext cx="2338539" cy="116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ytorch, logo Icon in Vector Logo">
            <a:extLst>
              <a:ext uri="{FF2B5EF4-FFF2-40B4-BE49-F238E27FC236}">
                <a16:creationId xmlns:a16="http://schemas.microsoft.com/office/drawing/2014/main" id="{6C699D9E-99C3-61E9-AEE7-3C899124B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6" y="4815311"/>
            <a:ext cx="2338539" cy="116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YOLO: Real-Time Object Detection">
            <a:extLst>
              <a:ext uri="{FF2B5EF4-FFF2-40B4-BE49-F238E27FC236}">
                <a16:creationId xmlns:a16="http://schemas.microsoft.com/office/drawing/2014/main" id="{57424EF0-E2F2-C15C-D206-DBC916B6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241" y="4884126"/>
            <a:ext cx="2014084" cy="106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3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Gráficos gerados após o treino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532F45-CBDC-BFED-3F51-E09E6E666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164" y="1961388"/>
            <a:ext cx="5434076" cy="43041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0FF5E8-A8EF-5B0D-BD70-4B8DFCF16658}"/>
              </a:ext>
            </a:extLst>
          </p:cNvPr>
          <p:cNvSpPr txBox="1"/>
          <p:nvPr/>
        </p:nvSpPr>
        <p:spPr>
          <a:xfrm>
            <a:off x="238125" y="1235663"/>
            <a:ext cx="880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pt-P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confusion</a:t>
            </a:r>
            <a:r>
              <a:rPr lang="pt-PT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pt-PT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gerada pelo modelo, podemos ver que não foi gerado nenhum falso positivo, os valores entre as classes utilizadas são 1.00 o que significa 100% de valores corretos.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7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Gráficos gerados após o treino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00D89E-1A5A-522B-9B7E-6805F172F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821" y="2437816"/>
            <a:ext cx="5715000" cy="3810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FB82B4E-34E8-1E84-8752-B243E72D336E}"/>
              </a:ext>
            </a:extLst>
          </p:cNvPr>
          <p:cNvSpPr txBox="1"/>
          <p:nvPr/>
        </p:nvSpPr>
        <p:spPr>
          <a:xfrm>
            <a:off x="206977" y="1134558"/>
            <a:ext cx="8802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A métrica </a:t>
            </a:r>
            <a:r>
              <a:rPr lang="pt-PT" sz="1400" b="1" dirty="0"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 para todas as classes é igual a 1.00, o que indica um desempenho perfeito.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O valor de 0.859 refere-se ao </a:t>
            </a:r>
            <a:r>
              <a:rPr lang="pt-P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 (limite) no qual o modelo alcançou essa métrica </a:t>
            </a:r>
            <a:r>
              <a:rPr lang="pt-PT" sz="1400" b="1" dirty="0"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 perfeita para todas as classes.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Essa indicação sugere que o modelo estão a ser realizadas previsões precisas e consistentes para as classes específicas consideradas.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16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Gráficos gerados após o treino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21FFBD-F678-BB33-F6BA-AF22A31DD9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17"/>
          <a:stretch/>
        </p:blipFill>
        <p:spPr>
          <a:xfrm>
            <a:off x="2323008" y="2286000"/>
            <a:ext cx="4724400" cy="398259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4EB367F-EF2F-1A18-205B-EA032F3D08FB}"/>
              </a:ext>
            </a:extLst>
          </p:cNvPr>
          <p:cNvSpPr txBox="1"/>
          <p:nvPr/>
        </p:nvSpPr>
        <p:spPr>
          <a:xfrm>
            <a:off x="206977" y="1134558"/>
            <a:ext cx="8802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Com este diagrama, podemos ver a relação entre classes de objetos detetados.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Esta matriz visual, demonstra a frequência com que os diferentes pares de classes são detetados.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Cada célula da matriz representa a contagem ou a proporção de vezes em que duas classes específicas de objetos foram detetadas juntas.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As cores são usados para indicar a intensidade da relação entre as classes.</a:t>
            </a:r>
          </a:p>
        </p:txBody>
      </p:sp>
    </p:spTree>
    <p:extLst>
      <p:ext uri="{BB962C8B-B14F-4D97-AF65-F5344CB8AC3E}">
        <p14:creationId xmlns:p14="http://schemas.microsoft.com/office/powerpoint/2010/main" val="142854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Gráficos gerados após o treino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B5FAD0-A6A9-3AAA-58F6-94B943885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2333625"/>
            <a:ext cx="5943600" cy="39624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B5F72-DC9D-DE43-96CD-129C6CC93237}"/>
              </a:ext>
            </a:extLst>
          </p:cNvPr>
          <p:cNvSpPr txBox="1"/>
          <p:nvPr/>
        </p:nvSpPr>
        <p:spPr>
          <a:xfrm>
            <a:off x="206977" y="1289505"/>
            <a:ext cx="8802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Com este diagrama podemos ver que, para um nível de confiança de 0.954, todas as deteções feitas pelo modelo para todas as classes estão corretas.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Não há falsos positivos para nenhuma das classes utilizadas.</a:t>
            </a:r>
          </a:p>
        </p:txBody>
      </p:sp>
    </p:spTree>
    <p:extLst>
      <p:ext uri="{BB962C8B-B14F-4D97-AF65-F5344CB8AC3E}">
        <p14:creationId xmlns:p14="http://schemas.microsoft.com/office/powerpoint/2010/main" val="36392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Gráficos gerados após o treino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5794C7-EA10-647B-BD74-349557092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239162"/>
            <a:ext cx="6248400" cy="4165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4EF19D1-BBB0-6276-8C1D-E79792BEB581}"/>
              </a:ext>
            </a:extLst>
          </p:cNvPr>
          <p:cNvSpPr txBox="1"/>
          <p:nvPr/>
        </p:nvSpPr>
        <p:spPr>
          <a:xfrm>
            <a:off x="206977" y="1289505"/>
            <a:ext cx="8802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Para as classes "Acordado" e "A Adormecer", o modelo alcançou uma precisão de 0.995 para ambas as classes.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Isto significa que, para essas classes, o modelo fez deteções muito precisas, com uma taxa extremamente baixa de falsos positivos.</a:t>
            </a:r>
          </a:p>
        </p:txBody>
      </p:sp>
    </p:spTree>
    <p:extLst>
      <p:ext uri="{BB962C8B-B14F-4D97-AF65-F5344CB8AC3E}">
        <p14:creationId xmlns:p14="http://schemas.microsoft.com/office/powerpoint/2010/main" val="300096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Gráficos gerados após o treino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F49CACF-F270-BE54-6303-99A7D2249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0" y="2328339"/>
            <a:ext cx="6019800" cy="4013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FDC12FB-7976-9B6C-0486-F90822DC3473}"/>
              </a:ext>
            </a:extLst>
          </p:cNvPr>
          <p:cNvSpPr txBox="1"/>
          <p:nvPr/>
        </p:nvSpPr>
        <p:spPr>
          <a:xfrm>
            <a:off x="204597" y="1430685"/>
            <a:ext cx="880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Com o digrama seguinte, valor 0.000 indica que estão a ser feitas previsões corretas e precisas.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O modelo foi capaz de detetar corretamente todos os exemplos positivos para todas as classes.</a:t>
            </a:r>
          </a:p>
        </p:txBody>
      </p:sp>
    </p:spTree>
    <p:extLst>
      <p:ext uri="{BB962C8B-B14F-4D97-AF65-F5344CB8AC3E}">
        <p14:creationId xmlns:p14="http://schemas.microsoft.com/office/powerpoint/2010/main" val="2725561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Resultados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DCE8A7-3EB4-B15C-29EB-0F7DBDCA9553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7526F9B-F5A7-1452-391B-66BEC4B2F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89" y="2266731"/>
            <a:ext cx="7509104" cy="37545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F3C7B3-65DA-EE6E-5D98-54190E5077A2}"/>
              </a:ext>
            </a:extLst>
          </p:cNvPr>
          <p:cNvSpPr txBox="1"/>
          <p:nvPr/>
        </p:nvSpPr>
        <p:spPr>
          <a:xfrm>
            <a:off x="437124" y="1448144"/>
            <a:ext cx="880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Diagramas de perda gerados pelo treino do modelo após todas as execuções.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Demonstra a precisão do modelo, e casso tenha, as falhas na relação entre classes.</a:t>
            </a:r>
          </a:p>
        </p:txBody>
      </p:sp>
    </p:spTree>
    <p:extLst>
      <p:ext uri="{BB962C8B-B14F-4D97-AF65-F5344CB8AC3E}">
        <p14:creationId xmlns:p14="http://schemas.microsoft.com/office/powerpoint/2010/main" val="120354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Resultados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DCE8A7-3EB4-B15C-29EB-0F7DBDCA9553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51167F-BC9B-9B0A-C968-F355A5A1A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445" y="2457773"/>
            <a:ext cx="6777109" cy="34898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DEB87F4-9807-7CD6-08A6-DA5482BB2569}"/>
              </a:ext>
            </a:extLst>
          </p:cNvPr>
          <p:cNvSpPr txBox="1"/>
          <p:nvPr/>
        </p:nvSpPr>
        <p:spPr>
          <a:xfrm>
            <a:off x="204597" y="1430685"/>
            <a:ext cx="8802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Na imagem seguinte, podemos ver um pequeno excerto do ficheiro csv gerado para o treino do modelo com os resultados de cada </a:t>
            </a:r>
            <a:r>
              <a:rPr lang="pt-P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epoch</a:t>
            </a: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Este relatório contém as métricas necessárias para avaliar a precisão do modelo.</a:t>
            </a:r>
          </a:p>
        </p:txBody>
      </p:sp>
    </p:spTree>
    <p:extLst>
      <p:ext uri="{BB962C8B-B14F-4D97-AF65-F5344CB8AC3E}">
        <p14:creationId xmlns:p14="http://schemas.microsoft.com/office/powerpoint/2010/main" val="227749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Linguagem Gestual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DCE8A7-3EB4-B15C-29EB-0F7DBDCA9553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DEB87F4-9807-7CD6-08A6-DA5482BB2569}"/>
              </a:ext>
            </a:extLst>
          </p:cNvPr>
          <p:cNvSpPr txBox="1"/>
          <p:nvPr/>
        </p:nvSpPr>
        <p:spPr>
          <a:xfrm>
            <a:off x="204597" y="1430685"/>
            <a:ext cx="8802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Para o exemplo de linguagem gestual, o objetivo foi desenvolver o modelo de forma autónoma, para isso foram usadas apenas 6 palavras que constam na imagem abaixo de forma a tornar o processo mais rápido.</a:t>
            </a:r>
          </a:p>
        </p:txBody>
      </p:sp>
      <p:pic>
        <p:nvPicPr>
          <p:cNvPr id="1026" name="Picture 2" descr="Top 10 &amp; 25 American Sign Language Signs for Beginners – The ...">
            <a:extLst>
              <a:ext uri="{FF2B5EF4-FFF2-40B4-BE49-F238E27FC236}">
                <a16:creationId xmlns:a16="http://schemas.microsoft.com/office/drawing/2014/main" id="{0B8AD3FB-6A39-2D0C-9274-4C9B64D1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1320"/>
            <a:ext cx="502920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60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0FF5E8-A8EF-5B0D-BD70-4B8DFCF16658}"/>
              </a:ext>
            </a:extLst>
          </p:cNvPr>
          <p:cNvSpPr txBox="1"/>
          <p:nvPr/>
        </p:nvSpPr>
        <p:spPr>
          <a:xfrm>
            <a:off x="238125" y="1442244"/>
            <a:ext cx="880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Arial" panose="020B0604020202020204" pitchFamily="34" charset="0"/>
                <a:cs typeface="Arial" panose="020B0604020202020204" pitchFamily="34" charset="0"/>
              </a:rPr>
              <a:t>Os passos iniciais são iguais, instalar as dependências necessárias e importar as bibliotecas que serão usadas.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4D7DC21-2857-6694-DD5C-1E357D4A4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441" y="2253350"/>
            <a:ext cx="6629400" cy="3927804"/>
          </a:xfrm>
          <a:prstGeom prst="rect">
            <a:avLst/>
          </a:prstGeom>
        </p:spPr>
      </p:pic>
      <p:sp>
        <p:nvSpPr>
          <p:cNvPr id="9" name="Text Box 13">
            <a:extLst>
              <a:ext uri="{FF2B5EF4-FFF2-40B4-BE49-F238E27FC236}">
                <a16:creationId xmlns:a16="http://schemas.microsoft.com/office/drawing/2014/main" id="{F69F8E44-0B12-16C4-3753-D79A1AB9B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40714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Instalação e configurações iniciais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7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36868" y="237088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YOLO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309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O </a:t>
            </a:r>
            <a:r>
              <a:rPr lang="pt-PT" altLang="pt-PT" sz="1400" b="1" dirty="0">
                <a:cs typeface="Arial" panose="020B0604020202020204" pitchFamily="34" charset="0"/>
              </a:rPr>
              <a:t>YOLO</a:t>
            </a:r>
            <a:r>
              <a:rPr lang="pt-PT" altLang="pt-PT" sz="1400" dirty="0">
                <a:cs typeface="Arial" panose="020B0604020202020204" pitchFamily="34" charset="0"/>
              </a:rPr>
              <a:t> é um tipo de </a:t>
            </a:r>
            <a:r>
              <a:rPr lang="pt-PT" altLang="pt-PT" sz="1400" b="1" dirty="0" err="1">
                <a:cs typeface="Arial" panose="020B0604020202020204" pitchFamily="34" charset="0"/>
              </a:rPr>
              <a:t>Conolutional</a:t>
            </a:r>
            <a:r>
              <a:rPr lang="pt-PT" altLang="pt-PT" sz="1400" b="1" dirty="0">
                <a:cs typeface="Arial" panose="020B0604020202020204" pitchFamily="34" charset="0"/>
              </a:rPr>
              <a:t> Neural Network </a:t>
            </a:r>
            <a:r>
              <a:rPr lang="pt-PT" altLang="pt-PT" sz="1400" dirty="0">
                <a:cs typeface="Arial" panose="020B0604020202020204" pitchFamily="34" charset="0"/>
              </a:rPr>
              <a:t>open-</a:t>
            </a:r>
            <a:r>
              <a:rPr lang="pt-PT" altLang="pt-PT" sz="1400" dirty="0" err="1">
                <a:cs typeface="Arial" panose="020B0604020202020204" pitchFamily="34" charset="0"/>
              </a:rPr>
              <a:t>source</a:t>
            </a:r>
            <a:r>
              <a:rPr lang="pt-PT" altLang="pt-PT" sz="1400" dirty="0">
                <a:cs typeface="Arial" panose="020B0604020202020204" pitchFamily="34" charset="0"/>
              </a:rPr>
              <a:t>, desenvolvida para deteção de objetos em imagens e vídeos. 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O nome da ferramenta é uma abreviação de "</a:t>
            </a:r>
            <a:r>
              <a:rPr lang="pt-PT" altLang="pt-PT" sz="1400" dirty="0" err="1">
                <a:cs typeface="Arial" panose="020B0604020202020204" pitchFamily="34" charset="0"/>
              </a:rPr>
              <a:t>You</a:t>
            </a:r>
            <a:r>
              <a:rPr lang="pt-PT" altLang="pt-PT" sz="1400" dirty="0">
                <a:cs typeface="Arial" panose="020B0604020202020204" pitchFamily="34" charset="0"/>
              </a:rPr>
              <a:t> </a:t>
            </a:r>
            <a:r>
              <a:rPr lang="pt-PT" altLang="pt-PT" sz="1400" dirty="0" err="1">
                <a:cs typeface="Arial" panose="020B0604020202020204" pitchFamily="34" charset="0"/>
              </a:rPr>
              <a:t>Only</a:t>
            </a:r>
            <a:r>
              <a:rPr lang="pt-PT" altLang="pt-PT" sz="1400" dirty="0">
                <a:cs typeface="Arial" panose="020B0604020202020204" pitchFamily="34" charset="0"/>
              </a:rPr>
              <a:t> Look </a:t>
            </a:r>
            <a:r>
              <a:rPr lang="pt-PT" altLang="pt-PT" sz="1400" dirty="0" err="1">
                <a:cs typeface="Arial" panose="020B0604020202020204" pitchFamily="34" charset="0"/>
              </a:rPr>
              <a:t>Once</a:t>
            </a:r>
            <a:r>
              <a:rPr lang="pt-PT" altLang="pt-PT" sz="1400" dirty="0">
                <a:cs typeface="Arial" panose="020B0604020202020204" pitchFamily="34" charset="0"/>
              </a:rPr>
              <a:t>“, que descreve o conceito fundamental dessa abordagem: em vez de dividir a imagem em regiões e classificar cada região separadamente, o </a:t>
            </a:r>
            <a:r>
              <a:rPr lang="pt-PT" altLang="pt-PT" sz="1400" b="1" dirty="0">
                <a:cs typeface="Arial" panose="020B0604020202020204" pitchFamily="34" charset="0"/>
              </a:rPr>
              <a:t>YOLO</a:t>
            </a:r>
            <a:r>
              <a:rPr lang="pt-PT" altLang="pt-PT" sz="1400" dirty="0">
                <a:cs typeface="Arial" panose="020B0604020202020204" pitchFamily="34" charset="0"/>
              </a:rPr>
              <a:t> analisa a imagem inteira de uma vez só e prevê as localizações e as classes dos objetos detetados.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No nosso caso, utilizámos o </a:t>
            </a:r>
            <a:r>
              <a:rPr lang="pt-PT" altLang="pt-PT" sz="1400" b="1" dirty="0">
                <a:cs typeface="Arial" panose="020B0604020202020204" pitchFamily="34" charset="0"/>
              </a:rPr>
              <a:t>YOLOv5</a:t>
            </a:r>
            <a:r>
              <a:rPr lang="pt-PT" altLang="pt-PT" sz="1400" dirty="0">
                <a:cs typeface="Arial" panose="020B0604020202020204" pitchFamily="34" charset="0"/>
              </a:rPr>
              <a:t> desenvolvido pela </a:t>
            </a:r>
            <a:r>
              <a:rPr lang="pt-PT" altLang="pt-PT" sz="1400" b="1" dirty="0" err="1">
                <a:cs typeface="Arial" panose="020B0604020202020204" pitchFamily="34" charset="0"/>
              </a:rPr>
              <a:t>Ultralytics</a:t>
            </a:r>
            <a:r>
              <a:rPr lang="pt-PT" altLang="pt-PT" sz="1400" dirty="0">
                <a:cs typeface="Arial" panose="020B0604020202020204" pitchFamily="34" charset="0"/>
              </a:rPr>
              <a:t> e disponibilizado no repositório do </a:t>
            </a:r>
            <a:r>
              <a:rPr lang="pt-PT" altLang="pt-PT" sz="1400" dirty="0" err="1">
                <a:cs typeface="Arial" panose="020B0604020202020204" pitchFamily="34" charset="0"/>
              </a:rPr>
              <a:t>github</a:t>
            </a:r>
            <a:r>
              <a:rPr lang="pt-PT" altLang="pt-PT" sz="1400" dirty="0">
                <a:cs typeface="Arial" panose="020B0604020202020204" pitchFamily="34" charset="0"/>
              </a:rPr>
              <a:t> com o seguinte link: </a:t>
            </a:r>
            <a:r>
              <a:rPr lang="pt-PT" altLang="pt-PT" sz="1400" dirty="0">
                <a:cs typeface="Arial" panose="020B0604020202020204" pitchFamily="34" charset="0"/>
                <a:hlinkClick r:id="rId5"/>
              </a:rPr>
              <a:t>https://github.com/ultralytics/yolov5</a:t>
            </a:r>
            <a:r>
              <a:rPr lang="pt-PT" altLang="pt-PT" sz="1400" dirty="0"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</a:pPr>
            <a:endParaRPr lang="pt-PT" altLang="pt-PT" sz="1400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834BDF-3EA4-A204-0FF0-03CC6AF37FF6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2C2F05-E3C0-0916-841C-CE9A159A4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896" y="4317498"/>
            <a:ext cx="6030849" cy="1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5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B82B4E-34E8-1E84-8752-B243E72D336E}"/>
              </a:ext>
            </a:extLst>
          </p:cNvPr>
          <p:cNvSpPr txBox="1"/>
          <p:nvPr/>
        </p:nvSpPr>
        <p:spPr>
          <a:xfrm>
            <a:off x="206977" y="1134558"/>
            <a:ext cx="8802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Na fase de treinar o modelo, a diferença está em indicar as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a serem usadas nas imagens, aqui foram inseridas as palavras que são traduzidas de linguagem gestual.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Foi também reduzido o valor das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epochs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de forma a acelerar o processo de treino, mas com esta alteração o modelo torna-se menos preciso que o anterior.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90298490-907D-8296-C763-CDFE3E114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Treinar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4D245D9-42C1-B368-7908-9FD4A1141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936" y="2282632"/>
            <a:ext cx="4648700" cy="266434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64D4381-1C68-F309-13E3-478420BFD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11" y="5113013"/>
            <a:ext cx="8179236" cy="10031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245DB89-9FEC-CFE0-20DB-3D10A7845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25" y="2661693"/>
            <a:ext cx="4268826" cy="19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5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B82B4E-34E8-1E84-8752-B243E72D336E}"/>
              </a:ext>
            </a:extLst>
          </p:cNvPr>
          <p:cNvSpPr txBox="1"/>
          <p:nvPr/>
        </p:nvSpPr>
        <p:spPr>
          <a:xfrm>
            <a:off x="609600" y="1596292"/>
            <a:ext cx="880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Após realizar o treino do modelo, são apresentados os resultados finais.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90298490-907D-8296-C763-CDFE3E114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Treinar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89D7D59-58C0-F1C1-90C7-C453B5EF2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221" y="2202328"/>
            <a:ext cx="6934200" cy="386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95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B82B4E-34E8-1E84-8752-B243E72D336E}"/>
              </a:ext>
            </a:extLst>
          </p:cNvPr>
          <p:cNvSpPr txBox="1"/>
          <p:nvPr/>
        </p:nvSpPr>
        <p:spPr>
          <a:xfrm>
            <a:off x="609600" y="127853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Para testar o modelo, podem ser utilizadas imagens estáticas como no exemplo seguinte.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90298490-907D-8296-C763-CDFE3E114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Testar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AEB980-1C3A-91C9-FF4D-2F65705F0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705" y="2034782"/>
            <a:ext cx="6562590" cy="43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2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B82B4E-34E8-1E84-8752-B243E72D336E}"/>
              </a:ext>
            </a:extLst>
          </p:cNvPr>
          <p:cNvSpPr txBox="1"/>
          <p:nvPr/>
        </p:nvSpPr>
        <p:spPr>
          <a:xfrm>
            <a:off x="532308" y="1377485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 outra forma de teste que utilizámos é através da webcam em tempo real, utilizando o seguinte código para aceder á webcam e utilizar o modelo de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clasificação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90298490-907D-8296-C763-CDFE3E114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Testar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446E517-F076-E72B-E85E-EC859DB8A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799447"/>
            <a:ext cx="7162800" cy="28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4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90298490-907D-8296-C763-CDFE3E114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Testar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9F6CB28E-B33A-9315-CD9E-577CC5B8B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75" y="1195796"/>
            <a:ext cx="3099174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800" dirty="0">
                <a:cs typeface="Arial" panose="020B0604020202020204" pitchFamily="34" charset="0"/>
              </a:rPr>
              <a:t>Resultados do teste: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DFD846-8112-437D-A255-ADF399F2F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30" y="4002082"/>
            <a:ext cx="2897663" cy="231813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1C11C1-2DD2-6C83-A5CE-23D5044DA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25" y="1758247"/>
            <a:ext cx="3026187" cy="24201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10557F4-F1C7-198C-AADD-9A66D708A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9654" y="1626130"/>
            <a:ext cx="2940974" cy="233300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553C7E-E345-64EF-090B-BFFCC4E1C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0628" y="1579690"/>
            <a:ext cx="3248442" cy="259875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43C86F4-99D6-A489-A647-0039FC5C99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3373" y="3986163"/>
            <a:ext cx="2940975" cy="231969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6AF0DD8-BAE9-AEBB-B182-DD7E0EDF8B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4348" y="4087211"/>
            <a:ext cx="2772311" cy="219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8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D9B3B5-F266-9451-563F-211CFD5151C8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90298490-907D-8296-C763-CDFE3E114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Testar o modelo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9F6CB28E-B33A-9315-CD9E-577CC5B8B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74" y="1195796"/>
            <a:ext cx="369042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800" dirty="0">
                <a:cs typeface="Arial" panose="020B0604020202020204" pitchFamily="34" charset="0"/>
              </a:rPr>
              <a:t>Resultados do teste (vídeo):</a:t>
            </a:r>
          </a:p>
        </p:txBody>
      </p:sp>
      <p:pic>
        <p:nvPicPr>
          <p:cNvPr id="4" name="demonstração">
            <a:hlinkClick r:id="" action="ppaction://media"/>
            <a:extLst>
              <a:ext uri="{FF2B5EF4-FFF2-40B4-BE49-F238E27FC236}">
                <a16:creationId xmlns:a16="http://schemas.microsoft.com/office/drawing/2014/main" id="{1BA85992-ECE5-A0F8-9CED-D40293F2E235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1499" y="1703237"/>
            <a:ext cx="8001001" cy="45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Conclusões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2072683"/>
            <a:ext cx="8762429" cy="240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Com este trabalho, não sentimos nenhuma dificuldade muito específica para além de termos que aprender a configurar o </a:t>
            </a:r>
            <a:r>
              <a:rPr lang="pt-PT" altLang="pt-PT" sz="1400" dirty="0" err="1">
                <a:cs typeface="Arial" panose="020B0604020202020204" pitchFamily="34" charset="0"/>
              </a:rPr>
              <a:t>jupyter</a:t>
            </a:r>
            <a:r>
              <a:rPr lang="pt-PT" altLang="pt-PT" sz="1400" dirty="0">
                <a:cs typeface="Arial" panose="020B0604020202020204" pitchFamily="34" charset="0"/>
              </a:rPr>
              <a:t> </a:t>
            </a:r>
            <a:r>
              <a:rPr lang="pt-PT" altLang="pt-PT" sz="1400" dirty="0" err="1">
                <a:cs typeface="Arial" panose="020B0604020202020204" pitchFamily="34" charset="0"/>
              </a:rPr>
              <a:t>notebook</a:t>
            </a:r>
            <a:r>
              <a:rPr lang="pt-PT" altLang="pt-PT" sz="1400" dirty="0">
                <a:cs typeface="Arial" panose="020B0604020202020204" pitchFamily="34" charset="0"/>
              </a:rPr>
              <a:t>, a sua </a:t>
            </a:r>
            <a:r>
              <a:rPr lang="pt-PT" altLang="pt-PT" sz="1400" dirty="0" err="1">
                <a:cs typeface="Arial" panose="020B0604020202020204" pitchFamily="34" charset="0"/>
              </a:rPr>
              <a:t>syntax</a:t>
            </a:r>
            <a:r>
              <a:rPr lang="pt-PT" altLang="pt-PT" sz="1400" dirty="0">
                <a:cs typeface="Arial" panose="020B0604020202020204" pitchFamily="34" charset="0"/>
              </a:rPr>
              <a:t> </a:t>
            </a:r>
            <a:r>
              <a:rPr lang="pt-PT" altLang="pt-PT" sz="1400" dirty="0" err="1">
                <a:cs typeface="Arial" panose="020B0604020202020204" pitchFamily="34" charset="0"/>
              </a:rPr>
              <a:t>markdown</a:t>
            </a:r>
            <a:r>
              <a:rPr lang="pt-PT" altLang="pt-PT" sz="1400" dirty="0">
                <a:cs typeface="Arial" panose="020B0604020202020204" pitchFamily="34" charset="0"/>
              </a:rPr>
              <a:t> e como íamos explorar a ferramenta pois foi um desafio escrever código para um tema que nunca tínhamos realizado.</a:t>
            </a:r>
          </a:p>
          <a:p>
            <a:pPr marL="171450" indent="-171450" algn="just">
              <a:lnSpc>
                <a:spcPct val="150000"/>
              </a:lnSpc>
            </a:pPr>
            <a:endParaRPr lang="pt-PT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Ainda assim, podemos dizer que gostamos bastante de desenvolver o trabalho, pois este mostrou ser um tema de grande interesse para nós, e apenas podíamos ter melhorado por exemplo, o modelo que criámos utilizando mais imagens e criando mais </a:t>
            </a:r>
            <a:r>
              <a:rPr lang="pt-PT" altLang="pt-PT" sz="1400" dirty="0" err="1">
                <a:cs typeface="Arial" panose="020B0604020202020204" pitchFamily="34" charset="0"/>
              </a:rPr>
              <a:t>labels</a:t>
            </a:r>
            <a:r>
              <a:rPr lang="pt-PT" altLang="pt-PT" sz="140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ACC3A8-0E2A-832D-AE40-030C3CE23FF3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</p:spTree>
    <p:extLst>
      <p:ext uri="{BB962C8B-B14F-4D97-AF65-F5344CB8AC3E}">
        <p14:creationId xmlns:p14="http://schemas.microsoft.com/office/powerpoint/2010/main" val="2918364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284606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Referências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1276265"/>
            <a:ext cx="8532812" cy="403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5"/>
              </a:rPr>
              <a:t>https://www.youtube.com/watch?v=tFNJGim3FXw</a:t>
            </a:r>
            <a:endParaRPr lang="en-US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6"/>
              </a:rPr>
              <a:t>https://pjreddie.com/darknet/yolo/</a:t>
            </a:r>
            <a:endParaRPr lang="en-US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7"/>
              </a:rPr>
              <a:t>https://paperswithcode.com/task/real-time-object-detection</a:t>
            </a:r>
            <a:endParaRPr lang="en-US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8"/>
              </a:rPr>
              <a:t>https://pytorch.org/get-started/locally/</a:t>
            </a:r>
            <a:endParaRPr lang="en-US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9"/>
              </a:rPr>
              <a:t>https://jupyter.org</a:t>
            </a:r>
            <a:endParaRPr lang="en-US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10"/>
              </a:rPr>
              <a:t>https://www.ibm.com/docs/en/watson-studio-local/1.2.3?topic=notebooks-markdown-jupyter-cheatsheet</a:t>
            </a:r>
            <a:endParaRPr lang="en-US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11"/>
              </a:rPr>
              <a:t>https://github.com/ultralytics/yolov5</a:t>
            </a:r>
            <a:endParaRPr lang="en-US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12"/>
              </a:rPr>
              <a:t>https://pytorch.org/hub/ultralytics_yolov5/</a:t>
            </a:r>
            <a:endParaRPr lang="en-US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13"/>
              </a:rPr>
              <a:t>https://gist.github.com/AruniRC/7b3dadd004da04c80198557db5da4bda</a:t>
            </a:r>
            <a:endParaRPr lang="en-US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en-US" altLang="pt-PT" sz="1400" dirty="0">
                <a:cs typeface="Arial" panose="020B0604020202020204" pitchFamily="34" charset="0"/>
                <a:hlinkClick r:id="rId14"/>
              </a:rPr>
              <a:t>https://github.com/heartexlabs/labelImg</a:t>
            </a:r>
            <a:endParaRPr lang="pt-PT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endParaRPr lang="pt-PT" altLang="pt-PT" sz="1400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6D3CD4F-AAFD-2A90-2005-E031159FD93E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</p:spTree>
    <p:extLst>
      <p:ext uri="{BB962C8B-B14F-4D97-AF65-F5344CB8AC3E}">
        <p14:creationId xmlns:p14="http://schemas.microsoft.com/office/powerpoint/2010/main" val="3126630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21965" y="295051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Ferramentas usadas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EFD1B97-3779-DDCC-502C-C273EC191C9F}"/>
              </a:ext>
            </a:extLst>
          </p:cNvPr>
          <p:cNvSpPr txBox="1">
            <a:spLocks/>
          </p:cNvSpPr>
          <p:nvPr/>
        </p:nvSpPr>
        <p:spPr>
          <a:xfrm>
            <a:off x="1003499" y="6573464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471A09-C673-0BC4-D3D0-67FB19793A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6" y="1241895"/>
            <a:ext cx="1942641" cy="2128694"/>
          </a:xfrm>
          <a:prstGeom prst="rect">
            <a:avLst/>
          </a:prstGeom>
        </p:spPr>
      </p:pic>
      <p:pic>
        <p:nvPicPr>
          <p:cNvPr id="3074" name="Picture 2" descr="GitHub Logos and Usage · GitHub">
            <a:extLst>
              <a:ext uri="{FF2B5EF4-FFF2-40B4-BE49-F238E27FC236}">
                <a16:creationId xmlns:a16="http://schemas.microsoft.com/office/drawing/2014/main" id="{F9B76C03-7ADA-FACA-21F1-32251BF3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117" y="1095008"/>
            <a:ext cx="2102477" cy="210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upyter, logo Icon in Vector Logo">
            <a:extLst>
              <a:ext uri="{FF2B5EF4-FFF2-40B4-BE49-F238E27FC236}">
                <a16:creationId xmlns:a16="http://schemas.microsoft.com/office/drawing/2014/main" id="{77B2C03D-2722-F810-E955-BAB98BA8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524" y="4144650"/>
            <a:ext cx="3290070" cy="16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ytorch, logo Icon in Vector Logo">
            <a:extLst>
              <a:ext uri="{FF2B5EF4-FFF2-40B4-BE49-F238E27FC236}">
                <a16:creationId xmlns:a16="http://schemas.microsoft.com/office/drawing/2014/main" id="{FD9E1F70-46BE-D8C0-3881-0E96FAE4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4" y="4146531"/>
            <a:ext cx="3402522" cy="170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LO: Real-Time Object Detection">
            <a:extLst>
              <a:ext uri="{FF2B5EF4-FFF2-40B4-BE49-F238E27FC236}">
                <a16:creationId xmlns:a16="http://schemas.microsoft.com/office/drawing/2014/main" id="{D3C542F3-53EE-5800-5DA0-FD3FE214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35" y="2252678"/>
            <a:ext cx="3636042" cy="193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AD8ED6F-76FB-3FC9-FEF6-CD7B89D9AA06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2" name="Picture 2" descr="opencv.org/wp-content/uploads/2020/07/OpenCV_lo...">
            <a:extLst>
              <a:ext uri="{FF2B5EF4-FFF2-40B4-BE49-F238E27FC236}">
                <a16:creationId xmlns:a16="http://schemas.microsoft.com/office/drawing/2014/main" id="{781B67A5-4AB5-3FCB-1B41-E91BA582A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305" y="5022940"/>
            <a:ext cx="811715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9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301881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Estrutura do Notebook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04" y="1254526"/>
            <a:ext cx="8257992" cy="434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Para o </a:t>
            </a:r>
            <a:r>
              <a:rPr lang="pt-PT" altLang="pt-PT" sz="1600" dirty="0" err="1">
                <a:cs typeface="Arial" panose="020B0604020202020204" pitchFamily="34" charset="0"/>
              </a:rPr>
              <a:t>notebook</a:t>
            </a:r>
            <a:r>
              <a:rPr lang="pt-PT" altLang="pt-PT" sz="1600" dirty="0">
                <a:cs typeface="Arial" panose="020B0604020202020204" pitchFamily="34" charset="0"/>
              </a:rPr>
              <a:t> inicial, seguimos a seguinte estrutura com o objetivo de criar um modelo capaz de reconhecer quando uma pessoa está acordada ou a adormecer: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1 - Instalação e configurações de dependências:</a:t>
            </a:r>
          </a:p>
          <a:p>
            <a:pPr marL="1314450" lvl="2" indent="-171450" algn="just">
              <a:lnSpc>
                <a:spcPct val="150000"/>
              </a:lnSpc>
            </a:pPr>
            <a:r>
              <a:rPr lang="pt-PT" altLang="pt-PT" sz="1000" dirty="0" err="1">
                <a:cs typeface="Arial" panose="020B0604020202020204" pitchFamily="34" charset="0"/>
              </a:rPr>
              <a:t>Pytorch</a:t>
            </a:r>
            <a:r>
              <a:rPr lang="pt-PT" altLang="pt-PT" sz="1000" dirty="0">
                <a:cs typeface="Arial" panose="020B0604020202020204" pitchFamily="34" charset="0"/>
              </a:rPr>
              <a:t>, </a:t>
            </a:r>
            <a:r>
              <a:rPr lang="pt-PT" altLang="pt-PT" sz="1000" dirty="0" err="1">
                <a:cs typeface="Arial" panose="020B0604020202020204" pitchFamily="34" charset="0"/>
              </a:rPr>
              <a:t>Yolo</a:t>
            </a:r>
            <a:r>
              <a:rPr lang="pt-PT" altLang="pt-PT" sz="1000" dirty="0">
                <a:cs typeface="Arial" panose="020B0604020202020204" pitchFamily="34" charset="0"/>
              </a:rPr>
              <a:t>, </a:t>
            </a:r>
            <a:r>
              <a:rPr lang="pt-PT" altLang="pt-PT" sz="1000" dirty="0" err="1">
                <a:cs typeface="Arial" panose="020B0604020202020204" pitchFamily="34" charset="0"/>
              </a:rPr>
              <a:t>LablImage</a:t>
            </a:r>
            <a:r>
              <a:rPr lang="pt-PT" altLang="pt-PT" sz="1000" dirty="0">
                <a:cs typeface="Arial" panose="020B0604020202020204" pitchFamily="34" charset="0"/>
              </a:rPr>
              <a:t>, bibliotecas a importar</a:t>
            </a:r>
            <a:r>
              <a:rPr lang="pt-PT" altLang="pt-PT" sz="900" dirty="0">
                <a:cs typeface="Arial" panose="020B0604020202020204" pitchFamily="34" charset="0"/>
              </a:rPr>
              <a:t>.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2 - Carregar o modelo de teste;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3 - Deteção com imagens;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4 - Deteção em tempo real;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5 - Treinar o modelo;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6 - Testar o modelo;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7 - Gráficos e outras estatísticas geradas;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8 - Links utilizados.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Este </a:t>
            </a:r>
            <a:r>
              <a:rPr lang="pt-PT" altLang="pt-PT" sz="1400" dirty="0" err="1">
                <a:cs typeface="Arial" panose="020B0604020202020204" pitchFamily="34" charset="0"/>
              </a:rPr>
              <a:t>notebook</a:t>
            </a:r>
            <a:r>
              <a:rPr lang="pt-PT" altLang="pt-PT" sz="1400" dirty="0">
                <a:cs typeface="Arial" panose="020B0604020202020204" pitchFamily="34" charset="0"/>
              </a:rPr>
              <a:t> serve como meio de aprendizagem das ferramentas.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C6FE626-37AB-3A10-7D84-2BFCFC8FA983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</p:spTree>
    <p:extLst>
      <p:ext uri="{BB962C8B-B14F-4D97-AF65-F5344CB8AC3E}">
        <p14:creationId xmlns:p14="http://schemas.microsoft.com/office/powerpoint/2010/main" val="179037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301881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Estrutura do Notebook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25" y="1703237"/>
            <a:ext cx="8257992" cy="288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No segundo </a:t>
            </a:r>
            <a:r>
              <a:rPr lang="pt-PT" altLang="pt-PT" sz="1600" dirty="0" err="1">
                <a:cs typeface="Arial" panose="020B0604020202020204" pitchFamily="34" charset="0"/>
              </a:rPr>
              <a:t>notebook</a:t>
            </a:r>
            <a:r>
              <a:rPr lang="pt-PT" altLang="pt-PT" sz="1600" dirty="0">
                <a:cs typeface="Arial" panose="020B0604020202020204" pitchFamily="34" charset="0"/>
              </a:rPr>
              <a:t>, o objetivo foi criar um modelo capaz de reconhecer e classificar gestos de uma pessoa com a palavra correspondente em linguagem gestual, aplicando os conhecimentos adquiridos durante a execução do primeiro modelo de dados: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1 - Instalação e configurações de dependências:</a:t>
            </a:r>
          </a:p>
          <a:p>
            <a:pPr marL="1314450" lvl="2" indent="-171450" algn="just">
              <a:lnSpc>
                <a:spcPct val="150000"/>
              </a:lnSpc>
            </a:pPr>
            <a:r>
              <a:rPr lang="pt-PT" altLang="pt-PT" sz="1000" dirty="0" err="1">
                <a:cs typeface="Arial" panose="020B0604020202020204" pitchFamily="34" charset="0"/>
              </a:rPr>
              <a:t>Pytorch</a:t>
            </a:r>
            <a:r>
              <a:rPr lang="pt-PT" altLang="pt-PT" sz="1000" dirty="0">
                <a:cs typeface="Arial" panose="020B0604020202020204" pitchFamily="34" charset="0"/>
              </a:rPr>
              <a:t>, </a:t>
            </a:r>
            <a:r>
              <a:rPr lang="pt-PT" altLang="pt-PT" sz="1000" dirty="0" err="1">
                <a:cs typeface="Arial" panose="020B0604020202020204" pitchFamily="34" charset="0"/>
              </a:rPr>
              <a:t>Yolo</a:t>
            </a:r>
            <a:r>
              <a:rPr lang="pt-PT" altLang="pt-PT" sz="1000" dirty="0">
                <a:cs typeface="Arial" panose="020B0604020202020204" pitchFamily="34" charset="0"/>
              </a:rPr>
              <a:t>, </a:t>
            </a:r>
            <a:r>
              <a:rPr lang="pt-PT" altLang="pt-PT" sz="1000" dirty="0" err="1">
                <a:cs typeface="Arial" panose="020B0604020202020204" pitchFamily="34" charset="0"/>
              </a:rPr>
              <a:t>LablImage</a:t>
            </a:r>
            <a:r>
              <a:rPr lang="pt-PT" altLang="pt-PT" sz="1000" dirty="0">
                <a:cs typeface="Arial" panose="020B0604020202020204" pitchFamily="34" charset="0"/>
              </a:rPr>
              <a:t>, bibliotecas a importar</a:t>
            </a:r>
            <a:r>
              <a:rPr lang="pt-PT" altLang="pt-PT" sz="900" dirty="0">
                <a:cs typeface="Arial" panose="020B0604020202020204" pitchFamily="34" charset="0"/>
              </a:rPr>
              <a:t>.</a:t>
            </a:r>
            <a:endParaRPr lang="pt-PT" altLang="pt-PT" sz="1400" dirty="0">
              <a:cs typeface="Arial" panose="020B0604020202020204" pitchFamily="34" charset="0"/>
            </a:endParaRP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2 – Treinar e testar o modelo;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3 - Gráficos e outras estatísticas geradas;</a:t>
            </a:r>
          </a:p>
          <a:p>
            <a:pPr marL="914400" lvl="1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4 - Links utilizados.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C6FE626-37AB-3A10-7D84-2BFCFC8FA983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</p:spTree>
    <p:extLst>
      <p:ext uri="{BB962C8B-B14F-4D97-AF65-F5344CB8AC3E}">
        <p14:creationId xmlns:p14="http://schemas.microsoft.com/office/powerpoint/2010/main" val="200348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301881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Estado de pessoas (dormir/acordado)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1" y="2271916"/>
            <a:ext cx="8257992" cy="194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O objetivo do primeiro </a:t>
            </a:r>
            <a:r>
              <a:rPr lang="pt-PT" altLang="pt-PT" sz="1600" dirty="0" err="1">
                <a:cs typeface="Arial" panose="020B0604020202020204" pitchFamily="34" charset="0"/>
              </a:rPr>
              <a:t>notebook</a:t>
            </a:r>
            <a:r>
              <a:rPr lang="pt-PT" altLang="pt-PT" sz="1600" dirty="0">
                <a:cs typeface="Arial" panose="020B0604020202020204" pitchFamily="34" charset="0"/>
              </a:rPr>
              <a:t>, como foi dito, foi adquirir os conhecimentos mínimos para conseguir desenvolver mais tarde um modelo de dados para reconhecimento de palavras em linguagem gestual.</a:t>
            </a: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A aprendizagem foi feita com uso de um vídeo da plataforma Youtube: </a:t>
            </a:r>
            <a:br>
              <a:rPr lang="pt-PT" altLang="pt-PT" sz="1600" dirty="0">
                <a:cs typeface="Arial" panose="020B0604020202020204" pitchFamily="34" charset="0"/>
              </a:rPr>
            </a:br>
            <a:r>
              <a:rPr lang="pt-PT" altLang="pt-PT" sz="1600" dirty="0">
                <a:cs typeface="Arial" panose="020B0604020202020204" pitchFamily="34" charset="0"/>
                <a:hlinkClick r:id="rId5"/>
              </a:rPr>
              <a:t>https://www.youtube.com/watch?v=tFNJGim3FXw&amp;t=3205s</a:t>
            </a: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C6FE626-37AB-3A10-7D84-2BFCFC8FA983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</p:spTree>
    <p:extLst>
      <p:ext uri="{BB962C8B-B14F-4D97-AF65-F5344CB8AC3E}">
        <p14:creationId xmlns:p14="http://schemas.microsoft.com/office/powerpoint/2010/main" val="4846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21" y="4401778"/>
            <a:ext cx="7848599" cy="105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Para podermos instalar e importar o </a:t>
            </a:r>
            <a:r>
              <a:rPr lang="pt-PT" altLang="pt-PT" sz="1400" b="1" dirty="0" err="1">
                <a:cs typeface="Arial" panose="020B0604020202020204" pitchFamily="34" charset="0"/>
              </a:rPr>
              <a:t>pytorch</a:t>
            </a:r>
            <a:r>
              <a:rPr lang="pt-PT" altLang="pt-PT" sz="1400" dirty="0">
                <a:cs typeface="Arial" panose="020B0604020202020204" pitchFamily="34" charset="0"/>
              </a:rPr>
              <a:t>, precisámos primeiro de saber algumas caraterísticas da máquina que estamos a utilizar, neste caso a versão </a:t>
            </a:r>
            <a:r>
              <a:rPr lang="pt-PT" altLang="pt-PT" sz="1400" b="1" dirty="0">
                <a:cs typeface="Arial" panose="020B0604020202020204" pitchFamily="34" charset="0"/>
              </a:rPr>
              <a:t>CUDA</a:t>
            </a:r>
            <a:r>
              <a:rPr lang="pt-PT" altLang="pt-PT" sz="1400" dirty="0">
                <a:cs typeface="Arial" panose="020B0604020202020204" pitchFamily="34" charset="0"/>
              </a:rPr>
              <a:t> do </a:t>
            </a:r>
            <a:r>
              <a:rPr lang="pt-PT" altLang="pt-PT" sz="1400" b="1" dirty="0">
                <a:cs typeface="Arial" panose="020B0604020202020204" pitchFamily="34" charset="0"/>
              </a:rPr>
              <a:t>GPU</a:t>
            </a:r>
            <a:r>
              <a:rPr lang="pt-PT" altLang="pt-PT" sz="1400" dirty="0"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3070B4-BDF2-0F88-18D0-9EBF22473C5D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26768922-2B71-8BC7-8F01-2E6C76E61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40714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Instalação e configurações iniciais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D294D4-7181-F696-F0B2-22699B0EF7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646" b="59920"/>
          <a:stretch/>
        </p:blipFill>
        <p:spPr>
          <a:xfrm>
            <a:off x="1600200" y="1834820"/>
            <a:ext cx="5381625" cy="1898554"/>
          </a:xfrm>
          <a:prstGeom prst="rect">
            <a:avLst/>
          </a:prstGeom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CACA8E40-EA05-85C9-D9B3-2D82FAAC89E2}"/>
              </a:ext>
            </a:extLst>
          </p:cNvPr>
          <p:cNvCxnSpPr/>
          <p:nvPr/>
        </p:nvCxnSpPr>
        <p:spPr>
          <a:xfrm flipH="1" flipV="1">
            <a:off x="5791200" y="2603492"/>
            <a:ext cx="838200" cy="21971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53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2073152"/>
            <a:ext cx="2962275" cy="33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No website do </a:t>
            </a:r>
            <a:r>
              <a:rPr lang="pt-PT" altLang="pt-PT" sz="1200" b="1" dirty="0" err="1">
                <a:cs typeface="Arial" panose="020B0604020202020204" pitchFamily="34" charset="0"/>
              </a:rPr>
              <a:t>pytorch</a:t>
            </a:r>
            <a:r>
              <a:rPr lang="pt-PT" altLang="pt-PT" sz="1200" dirty="0">
                <a:cs typeface="Arial" panose="020B0604020202020204" pitchFamily="34" charset="0"/>
              </a:rPr>
              <a:t>, podemos então escolher as especificações de compatibilidade com a nossa máquina.</a:t>
            </a:r>
          </a:p>
          <a:p>
            <a:pPr marL="171450" indent="-171450" algn="just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Na </a:t>
            </a:r>
            <a:r>
              <a:rPr lang="pt-PT" altLang="pt-PT" sz="1200" b="1" dirty="0">
                <a:cs typeface="Arial" panose="020B0604020202020204" pitchFamily="34" charset="0"/>
              </a:rPr>
              <a:t>Compute </a:t>
            </a:r>
            <a:r>
              <a:rPr lang="pt-PT" altLang="pt-PT" sz="1200" b="1" dirty="0" err="1">
                <a:cs typeface="Arial" panose="020B0604020202020204" pitchFamily="34" charset="0"/>
              </a:rPr>
              <a:t>Platform</a:t>
            </a:r>
            <a:r>
              <a:rPr lang="pt-PT" altLang="pt-PT" sz="1200" b="1" dirty="0">
                <a:cs typeface="Arial" panose="020B0604020202020204" pitchFamily="34" charset="0"/>
              </a:rPr>
              <a:t> </a:t>
            </a:r>
            <a:r>
              <a:rPr lang="pt-PT" altLang="pt-PT" sz="1200" dirty="0">
                <a:cs typeface="Arial" panose="020B0604020202020204" pitchFamily="34" charset="0"/>
              </a:rPr>
              <a:t>temos duas opções, </a:t>
            </a:r>
            <a:r>
              <a:rPr lang="pt-PT" altLang="pt-PT" sz="1200" b="1" dirty="0">
                <a:cs typeface="Arial" panose="020B0604020202020204" pitchFamily="34" charset="0"/>
              </a:rPr>
              <a:t>CPU</a:t>
            </a:r>
            <a:r>
              <a:rPr lang="pt-PT" altLang="pt-PT" sz="1200" dirty="0">
                <a:cs typeface="Arial" panose="020B0604020202020204" pitchFamily="34" charset="0"/>
              </a:rPr>
              <a:t> ou </a:t>
            </a:r>
            <a:r>
              <a:rPr lang="pt-PT" altLang="pt-PT" sz="1200" b="1" dirty="0">
                <a:cs typeface="Arial" panose="020B0604020202020204" pitchFamily="34" charset="0"/>
              </a:rPr>
              <a:t>GPU (CUDA)</a:t>
            </a:r>
            <a:r>
              <a:rPr lang="pt-PT" altLang="pt-PT" sz="1200" dirty="0">
                <a:cs typeface="Arial" panose="020B0604020202020204" pitchFamily="34" charset="0"/>
              </a:rPr>
              <a:t>. </a:t>
            </a:r>
          </a:p>
          <a:p>
            <a:pPr marL="171450" indent="-171450" algn="just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A vantagem de utilizar o </a:t>
            </a:r>
            <a:r>
              <a:rPr lang="pt-PT" altLang="pt-PT" sz="1200" b="1" dirty="0">
                <a:cs typeface="Arial" panose="020B0604020202020204" pitchFamily="34" charset="0"/>
              </a:rPr>
              <a:t>GPU</a:t>
            </a:r>
            <a:r>
              <a:rPr lang="pt-PT" altLang="pt-PT" sz="1200" dirty="0">
                <a:cs typeface="Arial" panose="020B0604020202020204" pitchFamily="34" charset="0"/>
              </a:rPr>
              <a:t> é que o processamento será muito superior.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3070B4-BDF2-0F88-18D0-9EBF22473C5D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26768922-2B71-8BC7-8F01-2E6C76E61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40714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Instalação e configurações iniciais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F63E42-9704-3327-C22F-9F9924348E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08" t="4992" r="5521" b="4116"/>
          <a:stretch/>
        </p:blipFill>
        <p:spPr>
          <a:xfrm>
            <a:off x="3441638" y="1451349"/>
            <a:ext cx="5562599" cy="43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25" y="1334755"/>
            <a:ext cx="4699889" cy="47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Após termos o comando do </a:t>
            </a:r>
            <a:r>
              <a:rPr lang="pt-PT" altLang="pt-PT" sz="1200" b="1" dirty="0" err="1">
                <a:cs typeface="Arial" panose="020B0604020202020204" pitchFamily="34" charset="0"/>
              </a:rPr>
              <a:t>pytorch</a:t>
            </a:r>
            <a:r>
              <a:rPr lang="pt-PT" altLang="pt-PT" sz="1200" dirty="0">
                <a:cs typeface="Arial" panose="020B0604020202020204" pitchFamily="34" charset="0"/>
              </a:rPr>
              <a:t>, podemos começar a escrever o </a:t>
            </a:r>
            <a:r>
              <a:rPr lang="pt-PT" altLang="pt-PT" sz="1200" dirty="0" err="1">
                <a:cs typeface="Arial" panose="020B0604020202020204" pitchFamily="34" charset="0"/>
              </a:rPr>
              <a:t>notebook</a:t>
            </a:r>
            <a:r>
              <a:rPr lang="pt-PT" altLang="pt-PT" sz="1200" dirty="0"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De seguida utilizámos os comandos de instalação do </a:t>
            </a:r>
            <a:r>
              <a:rPr lang="pt-PT" altLang="pt-PT" sz="1200" b="1" dirty="0">
                <a:cs typeface="Arial" panose="020B0604020202020204" pitchFamily="34" charset="0"/>
              </a:rPr>
              <a:t>YOLO</a:t>
            </a:r>
            <a:r>
              <a:rPr lang="pt-PT" altLang="pt-PT" sz="1200" dirty="0">
                <a:cs typeface="Arial" panose="020B0604020202020204" pitchFamily="34" charset="0"/>
              </a:rPr>
              <a:t>, clonar o repositório, e dentro da pasta criada no nosso computador instalámos os requisitos dentro do ficheiro de texto incluído no repositório. </a:t>
            </a:r>
          </a:p>
          <a:p>
            <a:pPr marL="171450" indent="-171450" algn="just">
              <a:lnSpc>
                <a:spcPct val="150000"/>
              </a:lnSpc>
            </a:pPr>
            <a:endParaRPr lang="pt-PT" altLang="pt-PT" sz="14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O </a:t>
            </a:r>
            <a:r>
              <a:rPr lang="pt-PT" altLang="pt-PT" sz="1200" b="1" dirty="0" err="1">
                <a:cs typeface="Arial" panose="020B0604020202020204" pitchFamily="34" charset="0"/>
              </a:rPr>
              <a:t>LabelImage</a:t>
            </a:r>
            <a:r>
              <a:rPr lang="pt-PT" altLang="pt-PT" sz="1200" dirty="0">
                <a:cs typeface="Arial" panose="020B0604020202020204" pitchFamily="34" charset="0"/>
              </a:rPr>
              <a:t> é uma ferramenta que apenas será utilizada numa fase mais avançada do trabalho, no entanto podemos dizer que é uma ferramenta que nos permite definir as </a:t>
            </a:r>
            <a:r>
              <a:rPr lang="pt-PT" altLang="pt-PT" sz="1200" dirty="0" err="1">
                <a:cs typeface="Arial" panose="020B0604020202020204" pitchFamily="34" charset="0"/>
              </a:rPr>
              <a:t>labels</a:t>
            </a:r>
            <a:r>
              <a:rPr lang="pt-PT" altLang="pt-PT" sz="1200" dirty="0">
                <a:cs typeface="Arial" panose="020B0604020202020204" pitchFamily="34" charset="0"/>
              </a:rPr>
              <a:t> que o modelo irá utilizar para ser treinado criando um perímetro em cada imagem que define a área que será classificada.</a:t>
            </a:r>
          </a:p>
          <a:p>
            <a:pPr marL="171450" indent="-171450" algn="just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Por fim importámos as bibliotecas necessárias para realizar todas as funcionalidades do código.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2221523-554F-0C2D-83D7-662B67950BC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24585 – Alexandre Santos, 24589 – Domingos Silva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3070B4-BDF2-0F88-18D0-9EBF22473C5D}"/>
              </a:ext>
            </a:extLst>
          </p:cNvPr>
          <p:cNvSpPr txBox="1"/>
          <p:nvPr/>
        </p:nvSpPr>
        <p:spPr>
          <a:xfrm>
            <a:off x="250825" y="713119"/>
            <a:ext cx="6981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Trabalho Prático 3 – Classificação, Reconhecimento, Aglomeração/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Clustering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com imagens </a:t>
            </a:r>
            <a:endParaRPr lang="pt-PT" sz="12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3C048C-BC92-0158-6158-E1B997FC55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315"/>
          <a:stretch/>
        </p:blipFill>
        <p:spPr>
          <a:xfrm>
            <a:off x="4801114" y="1548692"/>
            <a:ext cx="4248843" cy="4329011"/>
          </a:xfrm>
          <a:prstGeom prst="rect">
            <a:avLst/>
          </a:prstGeom>
        </p:spPr>
      </p:pic>
      <p:sp>
        <p:nvSpPr>
          <p:cNvPr id="9" name="Text Box 13">
            <a:extLst>
              <a:ext uri="{FF2B5EF4-FFF2-40B4-BE49-F238E27FC236}">
                <a16:creationId xmlns:a16="http://schemas.microsoft.com/office/drawing/2014/main" id="{26768922-2B71-8BC7-8F01-2E6C76E61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40714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Instalação e configurações iniciais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A427AF3-94D6-C254-7A0B-0B4F6C3BB83E}"/>
              </a:ext>
            </a:extLst>
          </p:cNvPr>
          <p:cNvCxnSpPr>
            <a:cxnSpLocks/>
          </p:cNvCxnSpPr>
          <p:nvPr/>
        </p:nvCxnSpPr>
        <p:spPr>
          <a:xfrm>
            <a:off x="3048000" y="1600200"/>
            <a:ext cx="2209800" cy="685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38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5977</TotalTime>
  <Words>3724</Words>
  <Application>Microsoft Office PowerPoint</Application>
  <PresentationFormat>Apresentação no Ecrã (4:3)</PresentationFormat>
  <Paragraphs>344</Paragraphs>
  <Slides>39</Slides>
  <Notes>37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39</vt:i4>
      </vt:variant>
    </vt:vector>
  </HeadingPairs>
  <TitlesOfParts>
    <vt:vector size="42" baseType="lpstr">
      <vt:lpstr>Arial</vt:lpstr>
      <vt:lpstr>Calibri</vt:lpstr>
      <vt:lpstr>Tema do Office</vt:lpstr>
      <vt:lpstr>LICENCIATURA EM ENGENHARIA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Alexandre Santos</cp:lastModifiedBy>
  <cp:revision>281</cp:revision>
  <cp:lastPrinted>2021-02-22T18:49:33Z</cp:lastPrinted>
  <dcterms:created xsi:type="dcterms:W3CDTF">2011-05-31T09:21:51Z</dcterms:created>
  <dcterms:modified xsi:type="dcterms:W3CDTF">2023-06-21T13:20:04Z</dcterms:modified>
</cp:coreProperties>
</file>